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3"/>
  </p:sldMasterIdLst>
  <p:notesMasterIdLst>
    <p:notesMasterId r:id="rId5"/>
  </p:notesMasterIdLst>
  <p:sldIdLst>
    <p:sldId id="838" r:id="rId4"/>
    <p:sldId id="1136" r:id="rId6"/>
    <p:sldId id="1133" r:id="rId7"/>
    <p:sldId id="1103" r:id="rId8"/>
    <p:sldId id="1113" r:id="rId9"/>
    <p:sldId id="1060" r:id="rId10"/>
    <p:sldId id="1147" r:id="rId11"/>
    <p:sldId id="1110" r:id="rId12"/>
    <p:sldId id="1114" r:id="rId13"/>
    <p:sldId id="1144" r:id="rId14"/>
    <p:sldId id="1145" r:id="rId15"/>
    <p:sldId id="1150" r:id="rId16"/>
    <p:sldId id="1151" r:id="rId17"/>
    <p:sldId id="1148" r:id="rId18"/>
    <p:sldId id="1149" r:id="rId19"/>
    <p:sldId id="1152" r:id="rId20"/>
    <p:sldId id="1153" r:id="rId21"/>
    <p:sldId id="1155" r:id="rId22"/>
    <p:sldId id="1156" r:id="rId23"/>
    <p:sldId id="1157" r:id="rId24"/>
    <p:sldId id="1135" r:id="rId25"/>
  </p:sldIdLst>
  <p:sldSz cx="12190095" cy="685927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微软雅黑" panose="020B0503020204020204" pitchFamily="34" charset="-122"/>
      <p:regular r:id="rId33"/>
    </p:embeddedFont>
  </p:embeddedFontLst>
  <p:custDataLst>
    <p:tags r:id="rId3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6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72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8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56C"/>
    <a:srgbClr val="D43E01"/>
    <a:srgbClr val="E8EAE9"/>
    <a:srgbClr val="FCFCFC"/>
    <a:srgbClr val="CCD0D1"/>
    <a:srgbClr val="D7D9E1"/>
    <a:srgbClr val="D5D8E3"/>
    <a:srgbClr val="DADBDE"/>
    <a:srgbClr val="D9DDE7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7" autoAdjust="0"/>
    <p:restoredTop sz="94660"/>
  </p:normalViewPr>
  <p:slideViewPr>
    <p:cSldViewPr>
      <p:cViewPr varScale="1">
        <p:scale>
          <a:sx n="109" d="100"/>
          <a:sy n="109" d="100"/>
        </p:scale>
        <p:origin x="198" y="114"/>
      </p:cViewPr>
      <p:guideLst>
        <p:guide orient="horz" pos="2019"/>
        <p:guide pos="383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876" y="-72"/>
      </p:cViewPr>
      <p:guideLst>
        <p:guide orient="horz" pos="269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gs" Target="tags/tag6.xml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828800" algn="l" defTabSz="1218565" rtl="0" eaLnBrk="1" latinLnBrk="0" hangingPunct="1">
      <a:defRPr sz="16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2438400" algn="l" defTabSz="1218565" rtl="0" eaLnBrk="1" latinLnBrk="0" hangingPunct="1">
      <a:defRPr sz="16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 userDrawn="1"/>
        </p:nvGrpSpPr>
        <p:grpSpPr>
          <a:xfrm>
            <a:off x="10700612" y="6310782"/>
            <a:ext cx="298737" cy="294943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11482230" y="6310782"/>
            <a:ext cx="298737" cy="294943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10974296" y="6461963"/>
            <a:ext cx="50793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2"/>
          <p:cNvSpPr>
            <a:spLocks noChangeArrowheads="1"/>
          </p:cNvSpPr>
          <p:nvPr userDrawn="1"/>
        </p:nvSpPr>
        <p:spPr bwMode="auto">
          <a:xfrm>
            <a:off x="-1270" y="649605"/>
            <a:ext cx="12192000" cy="45719"/>
          </a:xfrm>
          <a:prstGeom prst="rect">
            <a:avLst/>
          </a:prstGeom>
          <a:solidFill>
            <a:schemeClr val="tx1"/>
          </a:solidFill>
          <a:ln w="25400" algn="ctr">
            <a:noFill/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 descr="凡亿教育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53065" y="102870"/>
            <a:ext cx="1511300" cy="440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77760" y="4945661"/>
            <a:ext cx="4603031" cy="558903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bg1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en-US" dirty="0"/>
              <a:t>单击此处可编辑主副标题样式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77760" y="3924392"/>
            <a:ext cx="6996607" cy="96410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单击此处可编辑主标题样式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矢量智能对象1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47" y="0"/>
            <a:ext cx="12228189" cy="76468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主讲</a:t>
            </a:r>
            <a:r>
              <a:rPr lang="zh-CN" altLang="en-US"/>
              <a:t>人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ww</a:t>
            </a:r>
            <a:r>
              <a:rPr lang="en-US" altLang="zh-CN"/>
              <a:t>w.fanyedu.com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4679219" y="200697"/>
            <a:ext cx="6192187" cy="4776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单击此处可编辑主标题样式</a:t>
            </a:r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669820" y="1130508"/>
            <a:ext cx="10848868" cy="500790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编辑主文本样式</a:t>
            </a:r>
            <a:endParaRPr lang="en-US" altLang="zh-CN" dirty="0"/>
          </a:p>
          <a:p>
            <a:pPr lvl="1"/>
            <a:r>
              <a:rPr lang="en-US" altLang="zh-CN" dirty="0"/>
              <a:t>第二级</a:t>
            </a:r>
            <a:endParaRPr lang="en-US" altLang="zh-CN" dirty="0"/>
          </a:p>
          <a:p>
            <a:pPr lvl="2"/>
            <a:r>
              <a:rPr lang="en-US" altLang="zh-CN" dirty="0"/>
              <a:t>第三级</a:t>
            </a:r>
            <a:endParaRPr lang="en-US" altLang="zh-CN" dirty="0"/>
          </a:p>
          <a:p>
            <a:pPr lvl="3"/>
            <a:r>
              <a:rPr lang="en-US" altLang="zh-CN" dirty="0"/>
              <a:t>第四级</a:t>
            </a:r>
            <a:endParaRPr lang="en-US" altLang="zh-CN" dirty="0"/>
          </a:p>
          <a:p>
            <a:pPr lvl="4"/>
            <a:r>
              <a:rPr lang="en-US" altLang="zh-CN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79586" cy="68595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990600" indent="-3810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5240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21336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7432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19" y="1"/>
            <a:ext cx="10848868" cy="1028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19" y="1124158"/>
            <a:ext cx="10848868" cy="5020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819" y="1028891"/>
            <a:ext cx="10848868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0888" y="6241619"/>
            <a:ext cx="1388319" cy="206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819" y="6241619"/>
            <a:ext cx="4139554" cy="206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254" y="6241619"/>
            <a:ext cx="2909433" cy="206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.xml"/><Relationship Id="rId3" Type="http://schemas.openxmlformats.org/officeDocument/2006/relationships/image" Target="../media/image34.png"/><Relationship Id="rId2" Type="http://schemas.openxmlformats.org/officeDocument/2006/relationships/tags" Target="../tags/tag4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-635" y="1797235"/>
            <a:ext cx="12190413" cy="27164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13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66155" y="2681605"/>
            <a:ext cx="5579745" cy="135128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 algn="l"/>
            <a:r>
              <a:rPr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PCB拼板认识及PCB拼板设计（一）</a:t>
            </a:r>
            <a:endParaRPr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474654" y="1084996"/>
            <a:ext cx="1596026" cy="1596603"/>
            <a:chOff x="1068965" y="491752"/>
            <a:chExt cx="1197175" cy="1197175"/>
          </a:xfrm>
        </p:grpSpPr>
        <p:grpSp>
          <p:nvGrpSpPr>
            <p:cNvPr id="16" name="组合 15"/>
            <p:cNvGrpSpPr/>
            <p:nvPr/>
          </p:nvGrpSpPr>
          <p:grpSpPr>
            <a:xfrm>
              <a:off x="1068965" y="49175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KSO_Shape"/>
            <p:cNvSpPr/>
            <p:nvPr/>
          </p:nvSpPr>
          <p:spPr bwMode="auto">
            <a:xfrm>
              <a:off x="1288029" y="829734"/>
              <a:ext cx="759046" cy="521208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85" y="1797685"/>
            <a:ext cx="4271010" cy="27158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29295" y="4976495"/>
            <a:ext cx="260350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主讲：郑振宇</a:t>
            </a:r>
            <a:endParaRPr lang="zh-CN" altLang="en-US" sz="30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169037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sz="2200" dirty="0">
                <a:sym typeface="+mn-ea"/>
              </a:rPr>
              <a:t>什么是Vcut</a:t>
            </a:r>
            <a:endParaRPr lang="zh-CN" sz="2200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54745" y="1706245"/>
            <a:ext cx="2616200" cy="34467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V-CUT 就是V形切割，一刀下去并不把 板子切透，在板子背面同样的位置在切 一刀也不切透，要切割的地方从截面来 看是上下两个V形的，只有中间连着， 所以要是双面V-CUT效果就是只要轻轻 一掰，PCB板就会断开，一般用来做拼 板或加工艺边用的，在贴完芯片后出厂 时掰断。有些塑料拼装玩具也是这样做 的，打开时是一张平板，然后把有用的 部分掰下来组装成玩具。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20" y="1764665"/>
            <a:ext cx="2825115" cy="3111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30" y="1764665"/>
            <a:ext cx="4182110" cy="313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341376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200" dirty="0">
                <a:sym typeface="+mn-ea"/>
              </a:rPr>
              <a:t>V-cut</a:t>
            </a:r>
            <a:r>
              <a:rPr lang="zh-CN" altLang="en-US" sz="2200" dirty="0">
                <a:sym typeface="+mn-ea"/>
              </a:rPr>
              <a:t>拼板的注意事项</a:t>
            </a:r>
            <a:endParaRPr lang="zh-CN" altLang="en-US" sz="22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5225" y="1570990"/>
            <a:ext cx="3846830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1）线及焊盘离外形线</a:t>
            </a:r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要保持0.4MM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98365" y="2788920"/>
            <a:ext cx="2794000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2）V割边有槽孔，特别要注意注意，拼版最好不用V割拼版：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24545" y="4457065"/>
            <a:ext cx="2540000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3）V割因为设备的关系，尽可能不要小于7CM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1910" y="3484245"/>
            <a:ext cx="1844675" cy="26085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480" y="2074545"/>
            <a:ext cx="1969770" cy="21691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156460"/>
            <a:ext cx="3468370" cy="188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341376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200" dirty="0">
                <a:sym typeface="+mn-ea"/>
              </a:rPr>
              <a:t>V-cut</a:t>
            </a:r>
            <a:r>
              <a:rPr lang="zh-CN" altLang="en-US" sz="2200" dirty="0">
                <a:sym typeface="+mn-ea"/>
              </a:rPr>
              <a:t>拼板的注意事项</a:t>
            </a:r>
            <a:endParaRPr lang="zh-CN" altLang="en-US" sz="2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4310" y="998855"/>
            <a:ext cx="5467350" cy="48609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85190" y="1625600"/>
            <a:ext cx="3161030" cy="34467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如图所示的拼板设计结构，客户拿到板子，掰板分开的时候大概率会断板，如果细边缘条上有走线，这个板子就废了。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最大的问题是这种结构对于板厂生产没有任何影响，板厂的工程师们审核客户资料的原则是不影响生产流程，不影响出货品质，这些看不到的问题都会被忽略。所以出这类问题，板厂是不管的。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备注：如果你是特殊设计，不介意断板，可忽略此问题（确实有部分客户经验丰富，此问题早在意料之中，不介意断板的）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341376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200" dirty="0">
                <a:sym typeface="+mn-ea"/>
              </a:rPr>
              <a:t>V-cut</a:t>
            </a:r>
            <a:r>
              <a:rPr lang="zh-CN" altLang="en-US" sz="2200" dirty="0">
                <a:sym typeface="+mn-ea"/>
              </a:rPr>
              <a:t>拼板的注意事项</a:t>
            </a:r>
            <a:endParaRPr lang="zh-CN" altLang="en-US" sz="22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7835" y="1016635"/>
            <a:ext cx="5616575" cy="49282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2625" y="1849755"/>
            <a:ext cx="4404995" cy="24618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正确的拼板，应该右图这样设计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两边加上工艺边，推荐宽度不低于5mm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很窄的板边部分，板间保留空隙间距，使之锣出来，避免ＶＣＵＴ。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空隙间距1.6-2.0mm最佳，太小了会使锣板成本直线上升。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(太小的话就要用小锣刀，锣刀越小，成本越高)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表面上看加了工艺边以及间距，使相同数量的板子面积增大成本可能有一些上升，但是保证了板子的外型品质，这个成本付出是值得的。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341376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200" dirty="0">
                <a:sym typeface="+mn-ea"/>
              </a:rPr>
              <a:t>V-cut</a:t>
            </a:r>
            <a:r>
              <a:rPr lang="zh-CN" altLang="en-US" sz="2200" dirty="0">
                <a:sym typeface="+mn-ea"/>
              </a:rPr>
              <a:t>拼板的实战</a:t>
            </a:r>
            <a:endParaRPr lang="zh-CN" altLang="en-US" sz="2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905" y="1635760"/>
            <a:ext cx="4942205" cy="3223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50735" y="2058035"/>
            <a:ext cx="2540000" cy="12306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注意： 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1、工艺边 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2、定位孔 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3、光学定位点 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4、间距或者器件冲突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341376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sz="2200" dirty="0">
                <a:sym typeface="+mn-ea"/>
              </a:rPr>
              <a:t>什么是邮票孔</a:t>
            </a:r>
            <a:endParaRPr lang="zh-CN" altLang="en-US" sz="22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80175" y="886460"/>
            <a:ext cx="5153025" cy="738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在PCB拼板时，在需要分板的位置打上一些尺寸较小的非金属化孔， 方便分板工具进行分板操作，这些打的小孔，因其外形与全张邮 票边缘上的孔类似，被称作邮票孔。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808355"/>
            <a:ext cx="4257675" cy="2305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" y="3204210"/>
            <a:ext cx="4175760" cy="3132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55" y="1891030"/>
            <a:ext cx="3889375" cy="4445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341376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sz="2200" dirty="0">
                <a:sym typeface="+mn-ea"/>
              </a:rPr>
              <a:t>邮票孔的制作</a:t>
            </a:r>
            <a:endParaRPr lang="zh-CN" altLang="en-US" sz="2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315" y="1586230"/>
            <a:ext cx="4705350" cy="3702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56375" y="2784475"/>
            <a:ext cx="3650615" cy="12306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一般邮票孔使用孔径为直径0.8mm大小的非金属化孔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孔与孔的 中心距1.1MM左右，孔的个数5个孔为宜。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342138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sz="2200" dirty="0">
                <a:sym typeface="+mn-ea"/>
              </a:rPr>
              <a:t>邮票孔的应用注意事项</a:t>
            </a:r>
            <a:endParaRPr lang="zh-CN" altLang="en-US" sz="22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1090" y="1259840"/>
            <a:ext cx="2658110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1、邮票孔多用于异型或圆型板等板型的拼板。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220" y="2162810"/>
            <a:ext cx="4664710" cy="24015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82690" y="1136650"/>
            <a:ext cx="5227320" cy="738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16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2、为了防止邮票孔距离器件太近，后期分板时出现分层爆板，通 常邮票孔添加的位置要距离板内器件和走线0.5mm及以上。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72045" y="1546225"/>
            <a:ext cx="2559685" cy="363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2098675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sz="2200" dirty="0">
                <a:sym typeface="+mn-ea"/>
              </a:rPr>
              <a:t>邮票孔的制作</a:t>
            </a:r>
            <a:endParaRPr lang="zh-CN" altLang="en-US" sz="2200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6625" y="1324610"/>
            <a:ext cx="9398635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3、如果是添加在两个单元的中间部分，一般使用双排邮票孔。但 是如果加在工艺边，还是建议用单排邮票孔的方式，以节约成本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680" y="2371725"/>
            <a:ext cx="4699000" cy="2343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65" y="2371725"/>
            <a:ext cx="4619625" cy="23101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53615" y="5038725"/>
            <a:ext cx="7683500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双排邮票孔                                                                                单排邮票孔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2098675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sz="2200" dirty="0">
                <a:sym typeface="+mn-ea"/>
              </a:rPr>
              <a:t>邮票孔的制作</a:t>
            </a:r>
            <a:endParaRPr lang="zh-CN" altLang="en-US" sz="22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7915" y="2814320"/>
            <a:ext cx="3498215" cy="12306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4、邮票孔的连接位置到板边的间距应小于15mm。如果大于15mm， 当板子在贴边机的轨道上运行时，会在贴片机内上下起伏或者晃 动，易致器件位置偏移，影响焊接合格率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5305" y="1607185"/>
            <a:ext cx="3587115" cy="3339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2270125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/>
              <a:t>讲师介绍</a:t>
            </a:r>
            <a:endParaRPr lang="zh-CN" altLang="en-US" sz="2200" b="1"/>
          </a:p>
        </p:txBody>
      </p:sp>
      <p:pic>
        <p:nvPicPr>
          <p:cNvPr id="6" name="内容占位符 5" descr="C:\Users\Zhengzy\Desktop\图片1.png图片1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856615" y="1176020"/>
            <a:ext cx="10477500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341376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sz="2200" dirty="0">
                <a:sym typeface="+mn-ea"/>
              </a:rPr>
              <a:t>邮票孔拼板实战演示</a:t>
            </a:r>
            <a:endParaRPr sz="22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9080" y="1293495"/>
            <a:ext cx="4662805" cy="462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A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805" y="2538095"/>
            <a:ext cx="1699895" cy="494030"/>
          </a:xfrm>
          <a:prstGeom prst="rect">
            <a:avLst/>
          </a:prstGeom>
        </p:spPr>
      </p:pic>
      <p:sp>
        <p:nvSpPr>
          <p:cNvPr id="9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22470" y="1500505"/>
            <a:ext cx="3143885" cy="909320"/>
          </a:xfrm>
          <a:prstGeom prst="rect">
            <a:avLst/>
          </a:prstGeom>
        </p:spPr>
        <p:txBody>
          <a:bodyPr vert="horz" lIns="89968" tIns="46783" rIns="89968" bIns="46783" rtlCol="0" anchor="t" anchorCtr="0">
            <a:normAutofit fontScale="6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8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 dirty="0"/>
              <a:t>Thanks</a:t>
            </a:r>
            <a:endParaRPr lang="en-US" altLang="zh-CN" dirty="0"/>
          </a:p>
        </p:txBody>
      </p:sp>
      <p:pic>
        <p:nvPicPr>
          <p:cNvPr id="12" name="图片 1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590" y="2606040"/>
            <a:ext cx="1604010" cy="358140"/>
          </a:xfrm>
          <a:prstGeom prst="rect">
            <a:avLst/>
          </a:prstGeom>
        </p:spPr>
      </p:pic>
      <p:sp>
        <p:nvSpPr>
          <p:cNvPr id="3" name="文本框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42360" y="3841750"/>
            <a:ext cx="4905375" cy="91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/>
            <a:r>
              <a:rPr lang="zh-CN" altLang="en-US" sz="8795" b="1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凡是用心，亿起进步</a:t>
            </a:r>
            <a:endParaRPr lang="zh-CN" altLang="en-US" sz="8795" b="1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320929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sz="2200" b="1"/>
              <a:t>直播能解决的问题</a:t>
            </a:r>
            <a:endParaRPr lang="zh-CN" sz="2200" b="1"/>
          </a:p>
        </p:txBody>
      </p:sp>
      <p:sp>
        <p:nvSpPr>
          <p:cNvPr id="5" name="文本框 4"/>
          <p:cNvSpPr txBox="1"/>
          <p:nvPr/>
        </p:nvSpPr>
        <p:spPr>
          <a:xfrm>
            <a:off x="7093585" y="2006600"/>
            <a:ext cx="4311650" cy="36931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B设计完成之后需要进行PCB制版和贴片，制版和贴片如果是单一板卡去生产的话有时候时候非常浪费板材，也会场的影响生产效率，对于生产线来说是件就是金钱，通常的做法是需要对PCB进行拼板设计，然后再发出去生产，极大作用提高了生产效率，那如何进行拼板呢？我们时常听到的V-cut、邮票孔、异形拼板又是什么呢？那我们通过本次直播来详细了解下，由于内容比较多，本次直播分两节课来讲解。</a:t>
            </a:r>
            <a:endParaRPr lang="zh-CN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6915" y="1069340"/>
            <a:ext cx="7977505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p>
            <a:pPr marL="0" lvl="1" algn="l"/>
            <a:r>
              <a:rPr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常见PCB生产制造问题与PCB设计的关联性</a:t>
            </a:r>
            <a:endParaRPr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6915" y="1822450"/>
            <a:ext cx="3700145" cy="4061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320929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直播目录</a:t>
            </a:r>
            <a:endParaRPr lang="zh-CN" altLang="en-US" sz="2200" b="1"/>
          </a:p>
        </p:txBody>
      </p:sp>
      <p:sp>
        <p:nvSpPr>
          <p:cNvPr id="2" name="文本框 1"/>
          <p:cNvSpPr txBox="1"/>
          <p:nvPr/>
        </p:nvSpPr>
        <p:spPr>
          <a:xfrm>
            <a:off x="1242304" y="1641446"/>
            <a:ext cx="798785" cy="5835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1425" y="1641475"/>
            <a:ext cx="48564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just"/>
            <a:r>
              <a:rPr lang="zh-CN" sz="3200" dirty="0"/>
              <a:t>为什么要拼板？</a:t>
            </a:r>
            <a:endParaRPr 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242304" y="2547416"/>
            <a:ext cx="798785" cy="5835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87625" y="2548255"/>
            <a:ext cx="791019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just"/>
            <a:r>
              <a:rPr lang="zh-CN" sz="3200" dirty="0"/>
              <a:t>拼板中Vcut，邮票孔、阴阳拼板概念</a:t>
            </a:r>
            <a:endParaRPr lang="zh-CN" sz="3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242304" y="3453386"/>
            <a:ext cx="798785" cy="5835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87625" y="3453130"/>
            <a:ext cx="515366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just"/>
            <a:r>
              <a:rPr lang="zh-CN" altLang="en-US" sz="3200" dirty="0"/>
              <a:t>如何利用Vcut进行拼板-实战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1242304" y="4436081"/>
            <a:ext cx="798785" cy="5835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88260" y="4436110"/>
            <a:ext cx="509968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just"/>
            <a:r>
              <a:rPr lang="zh-CN" sz="3200" dirty="0"/>
              <a:t>技术互动答疑</a:t>
            </a:r>
            <a:endParaRPr lang="zh-C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227584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sz="2200" dirty="0">
                <a:sym typeface="+mn-ea"/>
              </a:rPr>
              <a:t>为什么要拼板？</a:t>
            </a:r>
            <a:endParaRPr lang="zh-CN" sz="2200" dirty="0">
              <a:sym typeface="+mn-ea"/>
            </a:endParaRPr>
          </a:p>
        </p:txBody>
      </p:sp>
      <p:sp>
        <p:nvSpPr>
          <p:cNvPr id="3" name="页脚占位符 3"/>
          <p:cNvSpPr>
            <a:spLocks noGrp="1"/>
          </p:cNvSpPr>
          <p:nvPr/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ww</a:t>
            </a:r>
            <a:r>
              <a:rPr lang="en-US" altLang="zh-CN"/>
              <a:t>w.fanyedu.com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98662" y="2721114"/>
            <a:ext cx="1440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4000" b="1" i="1" u="sng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61055" y="1896110"/>
            <a:ext cx="5467350" cy="306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434467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sz="2200" dirty="0">
                <a:sym typeface="+mn-ea"/>
              </a:rPr>
              <a:t>为什么要拼板？</a:t>
            </a:r>
            <a:r>
              <a:rPr lang="en-US" sz="2200" dirty="0">
                <a:sym typeface="+mn-ea"/>
              </a:rPr>
              <a:t>-</a:t>
            </a:r>
            <a:r>
              <a:rPr lang="zh-CN" altLang="en-US" sz="2200" dirty="0">
                <a:sym typeface="+mn-ea"/>
              </a:rPr>
              <a:t>节约生产成本</a:t>
            </a:r>
            <a:endParaRPr lang="zh-CN" altLang="en-US" sz="2200" dirty="0">
              <a:sym typeface="+mn-ea"/>
            </a:endParaRPr>
          </a:p>
        </p:txBody>
      </p:sp>
      <p:sp>
        <p:nvSpPr>
          <p:cNvPr id="5" name="页脚占位符 3"/>
          <p:cNvSpPr>
            <a:spLocks noGrp="1"/>
          </p:cNvSpPr>
          <p:nvPr/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ww</a:t>
            </a:r>
            <a:r>
              <a:rPr lang="en-US" altLang="zh-CN"/>
              <a:t>w.fanyedu.com</a:t>
            </a:r>
            <a:endParaRPr lang="en-US" altLang="zh-CN" dirty="0"/>
          </a:p>
        </p:txBody>
      </p:sp>
      <p:sp>
        <p:nvSpPr>
          <p:cNvPr id="8" name="灯片编号占位符 4"/>
          <p:cNvSpPr>
            <a:spLocks noGrp="1"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98662" y="2721114"/>
            <a:ext cx="1440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4000" b="1" i="1" u="sng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68525" y="1205230"/>
            <a:ext cx="3642360" cy="1846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3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相同PCB拼板 </a:t>
            </a:r>
            <a:endParaRPr lang="zh-CN" altLang="en-US" sz="3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不同PCB拼板 </a:t>
            </a:r>
            <a:endParaRPr lang="zh-CN" altLang="en-US" sz="3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9180" y="762000"/>
            <a:ext cx="4578350" cy="2289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3216910"/>
            <a:ext cx="3431540" cy="25742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47790" y="4130040"/>
            <a:ext cx="4792345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3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合理的拼板方式可以节约制板板材，减少废料面积</a:t>
            </a:r>
            <a:endParaRPr lang="zh-CN" altLang="en-US" sz="3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434467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sz="2200" dirty="0">
                <a:sym typeface="+mn-ea"/>
              </a:rPr>
              <a:t>为什么要拼板？</a:t>
            </a:r>
            <a:r>
              <a:rPr lang="en-US" sz="2200" dirty="0">
                <a:sym typeface="+mn-ea"/>
              </a:rPr>
              <a:t>-</a:t>
            </a:r>
            <a:r>
              <a:rPr lang="zh-CN" altLang="en-US" sz="2200" dirty="0">
                <a:sym typeface="+mn-ea"/>
              </a:rPr>
              <a:t>提高</a:t>
            </a:r>
            <a:r>
              <a:rPr lang="en-US" altLang="zh-CN" sz="2200" dirty="0">
                <a:sym typeface="+mn-ea"/>
              </a:rPr>
              <a:t>SMT</a:t>
            </a:r>
            <a:r>
              <a:rPr lang="zh-CN" altLang="en-US" sz="2200" dirty="0">
                <a:sym typeface="+mn-ea"/>
              </a:rPr>
              <a:t>效率</a:t>
            </a:r>
            <a:endParaRPr lang="zh-CN" altLang="en-US" sz="2200" dirty="0">
              <a:sym typeface="+mn-ea"/>
            </a:endParaRPr>
          </a:p>
        </p:txBody>
      </p:sp>
      <p:sp>
        <p:nvSpPr>
          <p:cNvPr id="5" name="页脚占位符 3"/>
          <p:cNvSpPr>
            <a:spLocks noGrp="1"/>
          </p:cNvSpPr>
          <p:nvPr/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ww</a:t>
            </a:r>
            <a:r>
              <a:rPr lang="en-US" altLang="zh-CN"/>
              <a:t>w.fanyedu.com</a:t>
            </a:r>
            <a:endParaRPr lang="en-US" altLang="zh-CN" dirty="0"/>
          </a:p>
        </p:txBody>
      </p:sp>
      <p:sp>
        <p:nvSpPr>
          <p:cNvPr id="8" name="灯片编号占位符 4"/>
          <p:cNvSpPr>
            <a:spLocks noGrp="1"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91895" y="1268730"/>
            <a:ext cx="9806305" cy="1477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SMT产线的最大瓶颈，其实在「锡膏印刷」制程，因为不论PCB的尺寸多大， 其印刷所花费的时间几乎都落在25秒上下，也就是说其后面单价较高的快速贴 片打件机、泛用贴片打件机所花费的时间如果少于锡膏印刷机，就会空等，站 在经济效益的角度来看，这就是一种浪费。 其实，贴片机的速度非常快，快到一秒钟可以打好几个零件，有些贴片机甚至 有好几个吸嘴可以同时打件，以现在手机PCBA上面的零件数来看，如果只有 单一片板子，应该花不到10秒就可以完成所有的贴片作业，所以将PCB做拼板 来增加贴片的零件数，就可以增加贴片机的利用率， 提升效率。当然，最好可以做到让每台设备可以完全发挥效用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1775" y="3297555"/>
            <a:ext cx="9496425" cy="2390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3"/>
          <p:cNvSpPr>
            <a:spLocks noGrp="1"/>
          </p:cNvSpPr>
          <p:nvPr/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ww</a:t>
            </a:r>
            <a:r>
              <a:rPr lang="en-US" altLang="zh-CN"/>
              <a:t>w.fanyedu.com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98662" y="2721114"/>
            <a:ext cx="1440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4000" b="1" i="1" u="sng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五边形 5"/>
          <p:cNvSpPr/>
          <p:nvPr userDrawn="1"/>
        </p:nvSpPr>
        <p:spPr>
          <a:xfrm>
            <a:off x="337820" y="122555"/>
            <a:ext cx="475996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sz="2200" dirty="0">
                <a:sym typeface="+mn-ea"/>
              </a:rPr>
              <a:t>为什么要拼板？</a:t>
            </a:r>
            <a:r>
              <a:rPr lang="en-US" sz="2200" dirty="0">
                <a:sym typeface="+mn-ea"/>
              </a:rPr>
              <a:t>-</a:t>
            </a:r>
            <a:r>
              <a:rPr lang="zh-CN" sz="2200" dirty="0">
                <a:sym typeface="+mn-ea"/>
              </a:rPr>
              <a:t>节省</a:t>
            </a:r>
            <a:r>
              <a:rPr lang="en-US" altLang="zh-CN" sz="2200" dirty="0">
                <a:sym typeface="+mn-ea"/>
              </a:rPr>
              <a:t>PCBA</a:t>
            </a:r>
            <a:r>
              <a:rPr lang="zh-CN" altLang="en-US" sz="2200" dirty="0">
                <a:sym typeface="+mn-ea"/>
              </a:rPr>
              <a:t>拿放时间</a:t>
            </a:r>
            <a:endParaRPr lang="zh-CN" altLang="en-US" sz="22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13525" y="1701165"/>
            <a:ext cx="4643755" cy="32315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3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PCB拼板还有另外一个好处，取放PCBA的时候可以节省时间，因为 一次就可以同时取放多片板子，后续的板阶测试如果可以做到连板测试 也可以大大节省板子在治具中取放时所浪费的工时</a:t>
            </a:r>
            <a:endParaRPr lang="zh-CN" altLang="en-US" sz="3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1448435"/>
            <a:ext cx="5662295" cy="386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>
            <a:off x="337820" y="122555"/>
            <a:ext cx="3530600" cy="4705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sz="2200" dirty="0">
                <a:sym typeface="+mn-ea"/>
              </a:rPr>
              <a:t>常见拼板类型有哪些？</a:t>
            </a:r>
            <a:endParaRPr sz="2200" dirty="0">
              <a:sym typeface="+mn-ea"/>
            </a:endParaRPr>
          </a:p>
        </p:txBody>
      </p:sp>
      <p:sp>
        <p:nvSpPr>
          <p:cNvPr id="2" name="页脚占位符 3"/>
          <p:cNvSpPr>
            <a:spLocks noGrp="1"/>
          </p:cNvSpPr>
          <p:nvPr/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ww</a:t>
            </a:r>
            <a:r>
              <a:rPr lang="en-US" altLang="zh-CN"/>
              <a:t>w.fanyedu.com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89187" y="2721114"/>
            <a:ext cx="1440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4000" b="1" i="1" u="sng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2495" y="1184275"/>
            <a:ext cx="2540000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V-CUT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680" y="1591310"/>
            <a:ext cx="3726815" cy="41040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51750" y="1184275"/>
            <a:ext cx="2540000" cy="245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邮票孔拼板</a:t>
            </a:r>
            <a:endParaRPr lang="zh-CN" altLang="en-US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5" y="1736725"/>
            <a:ext cx="4206240" cy="38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7500,&quot;width&quot;:16500}"/>
</p:tagLst>
</file>

<file path=ppt/tags/tag2.xml><?xml version="1.0" encoding="utf-8"?>
<p:tagLst xmlns:p="http://schemas.openxmlformats.org/presentationml/2006/main">
  <p:tag name="KSO_WM_UNIT_PLACING_PICTURE_USER_VIEWPORT" val="{&quot;height&quot;:7425,&quot;width&quot;:6765}"/>
</p:tagLst>
</file>

<file path=ppt/tags/tag3.xml><?xml version="1.0" encoding="utf-8"?>
<p:tagLst xmlns:p="http://schemas.openxmlformats.org/presentationml/2006/main">
  <p:tag name="KSO_WM_UNIT_PLACING_PICTURE_USER_VIEWPORT" val="{&quot;height&quot;:4830,&quot;width&quot;:8610}"/>
</p:tagLst>
</file>

<file path=ppt/tags/tag4.xml><?xml version="1.0" encoding="utf-8"?>
<p:tagLst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438_8*a*1"/>
  <p:tag name="KSO_WM_TEMPLATE_CATEGORY" val="custom"/>
  <p:tag name="KSO_WM_TEMPLATE_INDEX" val="20187438"/>
  <p:tag name="KSO_WM_UNIT_LAYERLEVEL" val="1"/>
  <p:tag name="KSO_WM_TAG_VERSION" val="1.0"/>
  <p:tag name="KSO_WM_BEAUTIFY_FLAG" val="#wm#"/>
  <p:tag name="KSO_WM_UNIT_PRESET_TEXT" val="THANKS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a"/>
  <p:tag name="KSO_WM_UNIT_INDEX" val="1"/>
  <p:tag name="KSO_WM_UNIT_ID" val="custom160337_29*a*1"/>
  <p:tag name="KSO_WM_UNIT_CLEAR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PRESET_TEXT" val="THANKS"/>
</p:tagLst>
</file>

<file path=ppt/tags/tag6.xml><?xml version="1.0" encoding="utf-8"?>
<p:tagLst xmlns:p="http://schemas.openxmlformats.org/presentationml/2006/main">
  <p:tag name="KSO_WM_DOC_GUID" val="{f9041d53-c065-49a7-83c5-55378a32aefd}"/>
</p:tagLst>
</file>

<file path=ppt/theme/theme1.xml><?xml version="1.0" encoding="utf-8"?>
<a:theme xmlns:a="http://schemas.openxmlformats.org/drawingml/2006/main" name="Office 主题​​">
  <a:themeElements>
    <a:clrScheme name="自定义 22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0070C0"/>
      </a:accent1>
      <a:accent2>
        <a:srgbClr val="00B0F0"/>
      </a:accent2>
      <a:accent3>
        <a:srgbClr val="0070C0"/>
      </a:accent3>
      <a:accent4>
        <a:srgbClr val="00B0F0"/>
      </a:accent4>
      <a:accent5>
        <a:srgbClr val="0070C0"/>
      </a:accent5>
      <a:accent6>
        <a:srgbClr val="00B0F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2A80"/>
      </a:accent1>
      <a:accent2>
        <a:srgbClr val="FECB00"/>
      </a:accent2>
      <a:accent3>
        <a:srgbClr val="113EAD"/>
      </a:accent3>
      <a:accent4>
        <a:srgbClr val="1FAEF5"/>
      </a:accent4>
      <a:accent5>
        <a:srgbClr val="5A687C"/>
      </a:accent5>
      <a:accent6>
        <a:srgbClr val="909CAE"/>
      </a:accent6>
      <a:hlink>
        <a:srgbClr val="016CA2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2062</Words>
  <Application>WPS 演示</Application>
  <PresentationFormat>自定义</PresentationFormat>
  <Paragraphs>142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微软雅黑</vt:lpstr>
      <vt:lpstr>Arial Unicode MS</vt:lpstr>
      <vt:lpstr>汉仪旗黑-85S</vt:lpstr>
      <vt:lpstr>幼圆</vt:lpstr>
      <vt:lpstr>Office 主题​​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大侠素材铺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
淘宝店：https://dxpu.taobao.com/</dc:description>
  <cp:category>大侠素材铺</cp:category>
  <cp:lastModifiedBy>Administrator</cp:lastModifiedBy>
  <cp:revision>1529</cp:revision>
  <dcterms:created xsi:type="dcterms:W3CDTF">2015-04-24T01:01:00Z</dcterms:created>
  <dcterms:modified xsi:type="dcterms:W3CDTF">2021-01-23T07:04:30Z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2052-11.1.0.9991</vt:lpwstr>
  </property>
</Properties>
</file>